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7" r:id="rId4"/>
    <p:sldId id="292" r:id="rId5"/>
    <p:sldId id="289" r:id="rId6"/>
    <p:sldId id="306" r:id="rId7"/>
    <p:sldId id="305" r:id="rId8"/>
    <p:sldId id="297" r:id="rId9"/>
    <p:sldId id="300" r:id="rId10"/>
    <p:sldId id="299" r:id="rId11"/>
    <p:sldId id="304" r:id="rId12"/>
    <p:sldId id="303" r:id="rId13"/>
    <p:sldId id="257" r:id="rId14"/>
    <p:sldId id="307" r:id="rId15"/>
    <p:sldId id="2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>
        <p:scale>
          <a:sx n="70" d="100"/>
          <a:sy n="70" d="100"/>
        </p:scale>
        <p:origin x="-1238" y="-4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60D429A7-8CCB-4476-8ABC-E11C51A3BF4F}"/>
              </a:ext>
            </a:extLst>
          </p:cNvPr>
          <p:cNvSpPr>
            <a:spLocks noEditPoints="1"/>
          </p:cNvSpPr>
          <p:nvPr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xmlns="" id="{F820D6B2-A843-4139-97BD-63E74D9FC244}"/>
              </a:ext>
            </a:extLst>
          </p:cNvPr>
          <p:cNvSpPr>
            <a:spLocks noEditPoints="1"/>
          </p:cNvSpPr>
          <p:nvPr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xmlns="" id="{A868D16D-583F-4ED0-AA24-C6D40AABDB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xmlns="" id="{B57CA17B-89CA-4E26-8546-18300FDAECC5}"/>
              </a:ext>
            </a:extLst>
          </p:cNvPr>
          <p:cNvSpPr>
            <a:spLocks/>
          </p:cNvSpPr>
          <p:nvPr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xmlns="" id="{094AFA6E-8429-4B17-A10A-4307B44EDBDB}"/>
              </a:ext>
            </a:extLst>
          </p:cNvPr>
          <p:cNvSpPr>
            <a:spLocks/>
          </p:cNvSpPr>
          <p:nvPr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xmlns="" id="{D5FD0350-7A0C-497F-BC55-E7704D9A0BBC}"/>
              </a:ext>
            </a:extLst>
          </p:cNvPr>
          <p:cNvSpPr>
            <a:spLocks/>
          </p:cNvSpPr>
          <p:nvPr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xmlns="" id="{23ED11DE-B3DA-4430-92F6-6F40C3B10A86}"/>
              </a:ext>
            </a:extLst>
          </p:cNvPr>
          <p:cNvSpPr>
            <a:spLocks/>
          </p:cNvSpPr>
          <p:nvPr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1">
            <a:extLst>
              <a:ext uri="{FF2B5EF4-FFF2-40B4-BE49-F238E27FC236}">
                <a16:creationId xmlns:a16="http://schemas.microsoft.com/office/drawing/2014/main" xmlns="" id="{5367D641-0223-4D44-AAB9-5B4FC14DA49A}"/>
              </a:ext>
            </a:extLst>
          </p:cNvPr>
          <p:cNvSpPr>
            <a:spLocks noEditPoints="1"/>
          </p:cNvSpPr>
          <p:nvPr/>
        </p:nvSpPr>
        <p:spPr bwMode="auto">
          <a:xfrm>
            <a:off x="2004424" y="-63119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xmlns="" id="{55ACF61C-30CA-49E8-BE7B-34115FC4CA94}"/>
              </a:ext>
            </a:extLst>
          </p:cNvPr>
          <p:cNvSpPr>
            <a:spLocks/>
          </p:cNvSpPr>
          <p:nvPr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xmlns="" id="{12F4351E-72AE-494B-831B-874759B6370E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xmlns="" id="{228330DB-BD8A-4407-8FF0-CC3F6194D0FD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29">
            <a:extLst>
              <a:ext uri="{FF2B5EF4-FFF2-40B4-BE49-F238E27FC236}">
                <a16:creationId xmlns:a16="http://schemas.microsoft.com/office/drawing/2014/main" xmlns="" id="{0E157392-2904-4865-967D-30D316B44F9A}"/>
              </a:ext>
            </a:extLst>
          </p:cNvPr>
          <p:cNvSpPr>
            <a:spLocks/>
          </p:cNvSpPr>
          <p:nvPr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xmlns="" id="{20E1F071-BCC8-47A8-B610-A647AE81283E}"/>
              </a:ext>
            </a:extLst>
          </p:cNvPr>
          <p:cNvSpPr>
            <a:spLocks/>
          </p:cNvSpPr>
          <p:nvPr userDrawn="1"/>
        </p:nvSpPr>
        <p:spPr bwMode="auto">
          <a:xfrm>
            <a:off x="7378269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xmlns="" id="{631B60FE-A8E9-48E3-A289-ED6F0F01E7D5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19103134-1729-482B-84D1-8DA0DA29B94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8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AEFDD8F0-CEE8-46B9-A714-1DE1462E8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2008" y="2373353"/>
            <a:ext cx="5065713" cy="787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45676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>
            <a:extLst>
              <a:ext uri="{FF2B5EF4-FFF2-40B4-BE49-F238E27FC236}">
                <a16:creationId xmlns:a16="http://schemas.microsoft.com/office/drawing/2014/main" xmlns="" id="{AB1AB912-92F9-4B8B-8E62-474A51FC8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01535" y="2710635"/>
            <a:ext cx="1716333" cy="171710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1E35CC47-612D-488C-A0F9-361BCD70E5BB}"/>
              </a:ext>
            </a:extLst>
          </p:cNvPr>
          <p:cNvGrpSpPr/>
          <p:nvPr userDrawn="1"/>
        </p:nvGrpSpPr>
        <p:grpSpPr>
          <a:xfrm>
            <a:off x="7630179" y="-1865312"/>
            <a:ext cx="5176837" cy="10588625"/>
            <a:chOff x="7288892" y="-2292350"/>
            <a:chExt cx="5176837" cy="10588625"/>
          </a:xfrm>
          <a:solidFill>
            <a:schemeClr val="accent6">
              <a:alpha val="20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xmlns="" id="{C734248A-8EBD-429B-9113-4CEB3A571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892" y="3000375"/>
              <a:ext cx="5176837" cy="5295900"/>
            </a:xfrm>
            <a:custGeom>
              <a:avLst/>
              <a:gdLst>
                <a:gd name="T0" fmla="*/ 698 w 1891"/>
                <a:gd name="T1" fmla="*/ 0 h 1920"/>
                <a:gd name="T2" fmla="*/ 0 w 1891"/>
                <a:gd name="T3" fmla="*/ 0 h 1920"/>
                <a:gd name="T4" fmla="*/ 1891 w 1891"/>
                <a:gd name="T5" fmla="*/ 1920 h 1920"/>
                <a:gd name="T6" fmla="*/ 1891 w 1891"/>
                <a:gd name="T7" fmla="*/ 1211 h 1920"/>
                <a:gd name="T8" fmla="*/ 698 w 1891"/>
                <a:gd name="T9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1" h="1920">
                  <a:moveTo>
                    <a:pt x="69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61"/>
                    <a:pt x="846" y="1920"/>
                    <a:pt x="1891" y="1920"/>
                  </a:cubicBezTo>
                  <a:cubicBezTo>
                    <a:pt x="1891" y="1211"/>
                    <a:pt x="1891" y="1211"/>
                    <a:pt x="1891" y="1211"/>
                  </a:cubicBezTo>
                  <a:cubicBezTo>
                    <a:pt x="1232" y="1211"/>
                    <a:pt x="698" y="669"/>
                    <a:pt x="6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1184935E-6060-4CB3-82BC-02F56FDA8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892" y="-2292350"/>
              <a:ext cx="5176837" cy="5292725"/>
            </a:xfrm>
            <a:custGeom>
              <a:avLst/>
              <a:gdLst>
                <a:gd name="T0" fmla="*/ 1891 w 1891"/>
                <a:gd name="T1" fmla="*/ 709 h 1919"/>
                <a:gd name="T2" fmla="*/ 1891 w 1891"/>
                <a:gd name="T3" fmla="*/ 0 h 1919"/>
                <a:gd name="T4" fmla="*/ 0 w 1891"/>
                <a:gd name="T5" fmla="*/ 1919 h 1919"/>
                <a:gd name="T6" fmla="*/ 698 w 1891"/>
                <a:gd name="T7" fmla="*/ 1919 h 1919"/>
                <a:gd name="T8" fmla="*/ 1891 w 1891"/>
                <a:gd name="T9" fmla="*/ 709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1" h="1919">
                  <a:moveTo>
                    <a:pt x="1891" y="709"/>
                  </a:moveTo>
                  <a:cubicBezTo>
                    <a:pt x="1891" y="0"/>
                    <a:pt x="1891" y="0"/>
                    <a:pt x="1891" y="0"/>
                  </a:cubicBezTo>
                  <a:cubicBezTo>
                    <a:pt x="846" y="0"/>
                    <a:pt x="0" y="859"/>
                    <a:pt x="0" y="1919"/>
                  </a:cubicBezTo>
                  <a:cubicBezTo>
                    <a:pt x="698" y="1919"/>
                    <a:pt x="698" y="1919"/>
                    <a:pt x="698" y="1919"/>
                  </a:cubicBezTo>
                  <a:cubicBezTo>
                    <a:pt x="698" y="1251"/>
                    <a:pt x="1232" y="709"/>
                    <a:pt x="1891" y="7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7">
            <a:extLst>
              <a:ext uri="{FF2B5EF4-FFF2-40B4-BE49-F238E27FC236}">
                <a16:creationId xmlns:a16="http://schemas.microsoft.com/office/drawing/2014/main" xmlns="" id="{3E5AD510-B7D4-4A89-BDCF-735A3C1F5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28247" y="1751654"/>
            <a:ext cx="5065713" cy="787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xmlns="" id="{6F69E11F-AD68-440F-A44E-87B9CA1926F3}"/>
              </a:ext>
            </a:extLst>
          </p:cNvPr>
          <p:cNvSpPr txBox="1"/>
          <p:nvPr userDrawn="1"/>
        </p:nvSpPr>
        <p:spPr>
          <a:xfrm>
            <a:off x="4224271" y="6452930"/>
            <a:ext cx="3743462" cy="200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700" b="0" i="0" u="none" strike="noStrike" kern="1200" cap="none" spc="0" baseline="0" dirty="0">
                <a:solidFill>
                  <a:schemeClr val="tx1">
                    <a:lumMod val="50000"/>
                    <a:lumOff val="50000"/>
                  </a:schemeClr>
                </a:solidFill>
                <a:uFillTx/>
                <a:ea typeface="Open Sans" pitchFamily="34"/>
                <a:cs typeface="Open Sans" pitchFamily="34"/>
              </a:rPr>
              <a:t>© 2016 POWERPOINT TEMPLATE MULTI PURPOSE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115125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xmlns="" id="{AD9AE4AD-FD52-4BE7-8114-E81D619FD7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87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xmlns="" id="{0E2AFEF4-6CBB-4AFE-B215-D2B8974F7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30141" y="490900"/>
            <a:ext cx="6131718" cy="787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xmlns="" id="{72567D5C-EF3A-416D-BE79-5A15EF91E9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7138" y="1278300"/>
            <a:ext cx="7197725" cy="346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z="11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2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xmlns="" id="{A7B6CA05-2167-4589-BB49-E872D15AFAB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66063"/>
            <a:ext cx="7611094" cy="6990127"/>
          </a:xfrm>
          <a:custGeom>
            <a:avLst/>
            <a:gdLst>
              <a:gd name="T0" fmla="*/ 0 w 6251"/>
              <a:gd name="T1" fmla="*/ 1388 h 5741"/>
              <a:gd name="T2" fmla="*/ 0 w 6251"/>
              <a:gd name="T3" fmla="*/ 5741 h 5741"/>
              <a:gd name="T4" fmla="*/ 6251 w 6251"/>
              <a:gd name="T5" fmla="*/ 5741 h 5741"/>
              <a:gd name="T6" fmla="*/ 3106 w 6251"/>
              <a:gd name="T7" fmla="*/ 5741 h 5741"/>
              <a:gd name="T8" fmla="*/ 2363 w 6251"/>
              <a:gd name="T9" fmla="*/ 2834 h 5741"/>
              <a:gd name="T10" fmla="*/ 0 w 6251"/>
              <a:gd name="T11" fmla="*/ 1388 h 5741"/>
              <a:gd name="T12" fmla="*/ 1638 w 6251"/>
              <a:gd name="T13" fmla="*/ 0 h 5741"/>
              <a:gd name="T14" fmla="*/ 0 w 6251"/>
              <a:gd name="T15" fmla="*/ 0 h 5741"/>
              <a:gd name="T16" fmla="*/ 0 w 6251"/>
              <a:gd name="T17" fmla="*/ 18 h 5741"/>
              <a:gd name="T18" fmla="*/ 1640 w 6251"/>
              <a:gd name="T19" fmla="*/ 18 h 5741"/>
              <a:gd name="T20" fmla="*/ 1638 w 6251"/>
              <a:gd name="T21" fmla="*/ 0 h 5741"/>
              <a:gd name="T22" fmla="*/ 5009 w 6251"/>
              <a:gd name="T23" fmla="*/ 0 h 5741"/>
              <a:gd name="T24" fmla="*/ 2317 w 6251"/>
              <a:gd name="T25" fmla="*/ 0 h 5741"/>
              <a:gd name="T26" fmla="*/ 2331 w 6251"/>
              <a:gd name="T27" fmla="*/ 18 h 5741"/>
              <a:gd name="T28" fmla="*/ 5011 w 6251"/>
              <a:gd name="T29" fmla="*/ 18 h 5741"/>
              <a:gd name="T30" fmla="*/ 5009 w 6251"/>
              <a:gd name="T31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251" h="5741">
                <a:moveTo>
                  <a:pt x="0" y="1388"/>
                </a:moveTo>
                <a:lnTo>
                  <a:pt x="0" y="5741"/>
                </a:lnTo>
                <a:lnTo>
                  <a:pt x="6251" y="5741"/>
                </a:lnTo>
                <a:lnTo>
                  <a:pt x="3106" y="5741"/>
                </a:lnTo>
                <a:lnTo>
                  <a:pt x="2363" y="2834"/>
                </a:lnTo>
                <a:lnTo>
                  <a:pt x="0" y="1388"/>
                </a:lnTo>
                <a:close/>
                <a:moveTo>
                  <a:pt x="1638" y="0"/>
                </a:moveTo>
                <a:lnTo>
                  <a:pt x="0" y="0"/>
                </a:lnTo>
                <a:lnTo>
                  <a:pt x="0" y="18"/>
                </a:lnTo>
                <a:lnTo>
                  <a:pt x="1640" y="18"/>
                </a:lnTo>
                <a:lnTo>
                  <a:pt x="1638" y="0"/>
                </a:lnTo>
                <a:close/>
                <a:moveTo>
                  <a:pt x="5009" y="0"/>
                </a:moveTo>
                <a:lnTo>
                  <a:pt x="2317" y="0"/>
                </a:lnTo>
                <a:lnTo>
                  <a:pt x="2331" y="18"/>
                </a:lnTo>
                <a:lnTo>
                  <a:pt x="5011" y="18"/>
                </a:lnTo>
                <a:lnTo>
                  <a:pt x="5009" y="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xmlns="" id="{3DBE2D09-05B2-4F6E-AEBA-FEDC8B6C028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4" y="-44147"/>
            <a:ext cx="10130266" cy="3686833"/>
          </a:xfrm>
          <a:custGeom>
            <a:avLst/>
            <a:gdLst>
              <a:gd name="T0" fmla="*/ 4 w 8320"/>
              <a:gd name="T1" fmla="*/ 0 h 3028"/>
              <a:gd name="T2" fmla="*/ 0 w 8320"/>
              <a:gd name="T3" fmla="*/ 0 h 3028"/>
              <a:gd name="T4" fmla="*/ 0 w 8320"/>
              <a:gd name="T5" fmla="*/ 1368 h 3028"/>
              <a:gd name="T6" fmla="*/ 4 w 8320"/>
              <a:gd name="T7" fmla="*/ 1370 h 3028"/>
              <a:gd name="T8" fmla="*/ 4 w 8320"/>
              <a:gd name="T9" fmla="*/ 0 h 3028"/>
              <a:gd name="T10" fmla="*/ 8320 w 8320"/>
              <a:gd name="T11" fmla="*/ 0 h 3028"/>
              <a:gd name="T12" fmla="*/ 5015 w 8320"/>
              <a:gd name="T13" fmla="*/ 0 h 3028"/>
              <a:gd name="T14" fmla="*/ 5672 w 8320"/>
              <a:gd name="T15" fmla="*/ 3028 h 3028"/>
              <a:gd name="T16" fmla="*/ 8320 w 8320"/>
              <a:gd name="T17" fmla="*/ 0 h 3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0" h="3028">
                <a:moveTo>
                  <a:pt x="4" y="0"/>
                </a:moveTo>
                <a:lnTo>
                  <a:pt x="0" y="0"/>
                </a:lnTo>
                <a:lnTo>
                  <a:pt x="0" y="1368"/>
                </a:lnTo>
                <a:lnTo>
                  <a:pt x="4" y="1370"/>
                </a:lnTo>
                <a:lnTo>
                  <a:pt x="4" y="0"/>
                </a:lnTo>
                <a:close/>
                <a:moveTo>
                  <a:pt x="8320" y="0"/>
                </a:moveTo>
                <a:lnTo>
                  <a:pt x="5015" y="0"/>
                </a:lnTo>
                <a:lnTo>
                  <a:pt x="5672" y="3028"/>
                </a:lnTo>
                <a:lnTo>
                  <a:pt x="8320" y="0"/>
                </a:lnTo>
                <a:close/>
              </a:path>
            </a:pathLst>
          </a:custGeom>
          <a:solidFill>
            <a:schemeClr val="bg1">
              <a:lumMod val="95000"/>
              <a:alpha val="62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xmlns="" id="{A67345F8-A843-432A-960F-755AB65C400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664" y="-44147"/>
            <a:ext cx="6901244" cy="4345543"/>
          </a:xfrm>
          <a:custGeom>
            <a:avLst/>
            <a:gdLst>
              <a:gd name="T0" fmla="*/ 1640 w 5668"/>
              <a:gd name="T1" fmla="*/ 0 h 3569"/>
              <a:gd name="T2" fmla="*/ 0 w 5668"/>
              <a:gd name="T3" fmla="*/ 0 h 3569"/>
              <a:gd name="T4" fmla="*/ 0 w 5668"/>
              <a:gd name="T5" fmla="*/ 1370 h 3569"/>
              <a:gd name="T6" fmla="*/ 2363 w 5668"/>
              <a:gd name="T7" fmla="*/ 2816 h 3569"/>
              <a:gd name="T8" fmla="*/ 1640 w 5668"/>
              <a:gd name="T9" fmla="*/ 0 h 3569"/>
              <a:gd name="T10" fmla="*/ 5011 w 5668"/>
              <a:gd name="T11" fmla="*/ 0 h 3569"/>
              <a:gd name="T12" fmla="*/ 2331 w 5668"/>
              <a:gd name="T13" fmla="*/ 0 h 3569"/>
              <a:gd name="T14" fmla="*/ 5192 w 5668"/>
              <a:gd name="T15" fmla="*/ 3569 h 3569"/>
              <a:gd name="T16" fmla="*/ 5668 w 5668"/>
              <a:gd name="T17" fmla="*/ 3028 h 3569"/>
              <a:gd name="T18" fmla="*/ 5011 w 5668"/>
              <a:gd name="T19" fmla="*/ 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68" h="3569">
                <a:moveTo>
                  <a:pt x="1640" y="0"/>
                </a:moveTo>
                <a:lnTo>
                  <a:pt x="0" y="0"/>
                </a:lnTo>
                <a:lnTo>
                  <a:pt x="0" y="1370"/>
                </a:lnTo>
                <a:lnTo>
                  <a:pt x="2363" y="2816"/>
                </a:lnTo>
                <a:lnTo>
                  <a:pt x="1640" y="0"/>
                </a:lnTo>
                <a:close/>
                <a:moveTo>
                  <a:pt x="5011" y="0"/>
                </a:moveTo>
                <a:lnTo>
                  <a:pt x="2331" y="0"/>
                </a:lnTo>
                <a:lnTo>
                  <a:pt x="5192" y="3569"/>
                </a:lnTo>
                <a:lnTo>
                  <a:pt x="5668" y="3028"/>
                </a:lnTo>
                <a:lnTo>
                  <a:pt x="50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xmlns="" id="{91D4A373-3F53-4388-8C94-E667C13A7C7D}"/>
              </a:ext>
            </a:extLst>
          </p:cNvPr>
          <p:cNvSpPr>
            <a:spLocks/>
          </p:cNvSpPr>
          <p:nvPr userDrawn="1"/>
        </p:nvSpPr>
        <p:spPr bwMode="auto">
          <a:xfrm>
            <a:off x="7043277" y="-44147"/>
            <a:ext cx="5147929" cy="6962123"/>
          </a:xfrm>
          <a:custGeom>
            <a:avLst/>
            <a:gdLst>
              <a:gd name="T0" fmla="*/ 4228 w 4228"/>
              <a:gd name="T1" fmla="*/ 0 h 5718"/>
              <a:gd name="T2" fmla="*/ 2536 w 4228"/>
              <a:gd name="T3" fmla="*/ 0 h 5718"/>
              <a:gd name="T4" fmla="*/ 2646 w 4228"/>
              <a:gd name="T5" fmla="*/ 0 h 5718"/>
              <a:gd name="T6" fmla="*/ 0 w 4228"/>
              <a:gd name="T7" fmla="*/ 3551 h 5718"/>
              <a:gd name="T8" fmla="*/ 224 w 4228"/>
              <a:gd name="T9" fmla="*/ 4582 h 5718"/>
              <a:gd name="T10" fmla="*/ 1136 w 4228"/>
              <a:gd name="T11" fmla="*/ 5718 h 5718"/>
              <a:gd name="T12" fmla="*/ 4228 w 4228"/>
              <a:gd name="T13" fmla="*/ 5718 h 5718"/>
              <a:gd name="T14" fmla="*/ 4228 w 4228"/>
              <a:gd name="T15" fmla="*/ 0 h 5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28" h="5718">
                <a:moveTo>
                  <a:pt x="4228" y="0"/>
                </a:moveTo>
                <a:lnTo>
                  <a:pt x="2536" y="0"/>
                </a:lnTo>
                <a:lnTo>
                  <a:pt x="2646" y="0"/>
                </a:lnTo>
                <a:lnTo>
                  <a:pt x="0" y="3551"/>
                </a:lnTo>
                <a:lnTo>
                  <a:pt x="224" y="4582"/>
                </a:lnTo>
                <a:lnTo>
                  <a:pt x="1136" y="5718"/>
                </a:lnTo>
                <a:lnTo>
                  <a:pt x="4228" y="5718"/>
                </a:lnTo>
                <a:lnTo>
                  <a:pt x="42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xmlns="" id="{86415E81-3FD7-4F5A-BD58-96579797FE91}"/>
              </a:ext>
            </a:extLst>
          </p:cNvPr>
          <p:cNvSpPr>
            <a:spLocks/>
          </p:cNvSpPr>
          <p:nvPr userDrawn="1"/>
        </p:nvSpPr>
        <p:spPr bwMode="auto">
          <a:xfrm>
            <a:off x="6688962" y="4279480"/>
            <a:ext cx="627054" cy="1255325"/>
          </a:xfrm>
          <a:custGeom>
            <a:avLst/>
            <a:gdLst>
              <a:gd name="T0" fmla="*/ 291 w 515"/>
              <a:gd name="T1" fmla="*/ 0 h 1031"/>
              <a:gd name="T2" fmla="*/ 0 w 515"/>
              <a:gd name="T3" fmla="*/ 390 h 1031"/>
              <a:gd name="T4" fmla="*/ 515 w 515"/>
              <a:gd name="T5" fmla="*/ 1031 h 1031"/>
              <a:gd name="T6" fmla="*/ 291 w 515"/>
              <a:gd name="T7" fmla="*/ 0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5" h="1031">
                <a:moveTo>
                  <a:pt x="291" y="0"/>
                </a:moveTo>
                <a:lnTo>
                  <a:pt x="0" y="390"/>
                </a:lnTo>
                <a:lnTo>
                  <a:pt x="515" y="1031"/>
                </a:lnTo>
                <a:lnTo>
                  <a:pt x="291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xmlns="" id="{D121BB0E-BEB2-43E8-86FA-55983131106C}"/>
              </a:ext>
            </a:extLst>
          </p:cNvPr>
          <p:cNvSpPr>
            <a:spLocks/>
          </p:cNvSpPr>
          <p:nvPr userDrawn="1"/>
        </p:nvSpPr>
        <p:spPr bwMode="auto">
          <a:xfrm>
            <a:off x="6906908" y="-44147"/>
            <a:ext cx="3358086" cy="4323627"/>
          </a:xfrm>
          <a:custGeom>
            <a:avLst/>
            <a:gdLst>
              <a:gd name="T0" fmla="*/ 2758 w 2758"/>
              <a:gd name="T1" fmla="*/ 0 h 3551"/>
              <a:gd name="T2" fmla="*/ 2648 w 2758"/>
              <a:gd name="T3" fmla="*/ 0 h 3551"/>
              <a:gd name="T4" fmla="*/ 0 w 2758"/>
              <a:gd name="T5" fmla="*/ 3028 h 3551"/>
              <a:gd name="T6" fmla="*/ 112 w 2758"/>
              <a:gd name="T7" fmla="*/ 3551 h 3551"/>
              <a:gd name="T8" fmla="*/ 2758 w 2758"/>
              <a:gd name="T9" fmla="*/ 0 h 3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58" h="3551">
                <a:moveTo>
                  <a:pt x="2758" y="0"/>
                </a:moveTo>
                <a:lnTo>
                  <a:pt x="2648" y="0"/>
                </a:lnTo>
                <a:lnTo>
                  <a:pt x="0" y="3028"/>
                </a:lnTo>
                <a:lnTo>
                  <a:pt x="112" y="3551"/>
                </a:lnTo>
                <a:lnTo>
                  <a:pt x="2758" y="0"/>
                </a:lnTo>
                <a:close/>
              </a:path>
            </a:pathLst>
          </a:custGeom>
          <a:solidFill>
            <a:schemeClr val="bg1">
              <a:lumMod val="85000"/>
              <a:alpha val="74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xmlns="" id="{05EC59D1-E0A7-469E-9E03-5596196628C5}"/>
              </a:ext>
            </a:extLst>
          </p:cNvPr>
          <p:cNvSpPr>
            <a:spLocks/>
          </p:cNvSpPr>
          <p:nvPr userDrawn="1"/>
        </p:nvSpPr>
        <p:spPr bwMode="auto">
          <a:xfrm>
            <a:off x="6327340" y="3642686"/>
            <a:ext cx="715937" cy="1111650"/>
          </a:xfrm>
          <a:custGeom>
            <a:avLst/>
            <a:gdLst>
              <a:gd name="T0" fmla="*/ 476 w 588"/>
              <a:gd name="T1" fmla="*/ 0 h 913"/>
              <a:gd name="T2" fmla="*/ 0 w 588"/>
              <a:gd name="T3" fmla="*/ 541 h 913"/>
              <a:gd name="T4" fmla="*/ 297 w 588"/>
              <a:gd name="T5" fmla="*/ 913 h 913"/>
              <a:gd name="T6" fmla="*/ 588 w 588"/>
              <a:gd name="T7" fmla="*/ 523 h 913"/>
              <a:gd name="T8" fmla="*/ 476 w 588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8" h="913">
                <a:moveTo>
                  <a:pt x="476" y="0"/>
                </a:moveTo>
                <a:lnTo>
                  <a:pt x="0" y="541"/>
                </a:lnTo>
                <a:lnTo>
                  <a:pt x="297" y="913"/>
                </a:lnTo>
                <a:lnTo>
                  <a:pt x="588" y="523"/>
                </a:lnTo>
                <a:lnTo>
                  <a:pt x="476" y="0"/>
                </a:lnTo>
                <a:close/>
              </a:path>
            </a:pathLst>
          </a:custGeom>
          <a:solidFill>
            <a:schemeClr val="bg1">
              <a:lumMod val="95000"/>
              <a:alpha val="6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xmlns="" id="{5AB5B695-F4CE-41A4-9C03-08CCAB9FB32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000061" y="-66063"/>
            <a:ext cx="5616697" cy="6990127"/>
          </a:xfrm>
          <a:custGeom>
            <a:avLst/>
            <a:gdLst>
              <a:gd name="T0" fmla="*/ 725 w 4613"/>
              <a:gd name="T1" fmla="*/ 2834 h 5741"/>
              <a:gd name="T2" fmla="*/ 1468 w 4613"/>
              <a:gd name="T3" fmla="*/ 5741 h 5741"/>
              <a:gd name="T4" fmla="*/ 4613 w 4613"/>
              <a:gd name="T5" fmla="*/ 5741 h 5741"/>
              <a:gd name="T6" fmla="*/ 4613 w 4613"/>
              <a:gd name="T7" fmla="*/ 5736 h 5741"/>
              <a:gd name="T8" fmla="*/ 1674 w 4613"/>
              <a:gd name="T9" fmla="*/ 5736 h 5741"/>
              <a:gd name="T10" fmla="*/ 2998 w 4613"/>
              <a:gd name="T11" fmla="*/ 4224 h 5741"/>
              <a:gd name="T12" fmla="*/ 725 w 4613"/>
              <a:gd name="T13" fmla="*/ 2834 h 5741"/>
              <a:gd name="T14" fmla="*/ 679 w 4613"/>
              <a:gd name="T15" fmla="*/ 0 h 5741"/>
              <a:gd name="T16" fmla="*/ 0 w 4613"/>
              <a:gd name="T17" fmla="*/ 0 h 5741"/>
              <a:gd name="T18" fmla="*/ 2 w 4613"/>
              <a:gd name="T19" fmla="*/ 18 h 5741"/>
              <a:gd name="T20" fmla="*/ 693 w 4613"/>
              <a:gd name="T21" fmla="*/ 18 h 5741"/>
              <a:gd name="T22" fmla="*/ 679 w 4613"/>
              <a:gd name="T23" fmla="*/ 0 h 5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13" h="5741">
                <a:moveTo>
                  <a:pt x="725" y="2834"/>
                </a:moveTo>
                <a:lnTo>
                  <a:pt x="1468" y="5741"/>
                </a:lnTo>
                <a:lnTo>
                  <a:pt x="4613" y="5741"/>
                </a:lnTo>
                <a:lnTo>
                  <a:pt x="4613" y="5736"/>
                </a:lnTo>
                <a:lnTo>
                  <a:pt x="1674" y="5736"/>
                </a:lnTo>
                <a:lnTo>
                  <a:pt x="2998" y="4224"/>
                </a:lnTo>
                <a:lnTo>
                  <a:pt x="725" y="2834"/>
                </a:lnTo>
                <a:close/>
                <a:moveTo>
                  <a:pt x="679" y="0"/>
                </a:moveTo>
                <a:lnTo>
                  <a:pt x="0" y="0"/>
                </a:lnTo>
                <a:lnTo>
                  <a:pt x="2" y="18"/>
                </a:lnTo>
                <a:lnTo>
                  <a:pt x="693" y="18"/>
                </a:lnTo>
                <a:lnTo>
                  <a:pt x="67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xmlns="" id="{56836752-25B1-465F-BBDA-A9DDF5F171A4}"/>
              </a:ext>
            </a:extLst>
          </p:cNvPr>
          <p:cNvSpPr>
            <a:spLocks/>
          </p:cNvSpPr>
          <p:nvPr userDrawn="1"/>
        </p:nvSpPr>
        <p:spPr bwMode="auto">
          <a:xfrm>
            <a:off x="2002496" y="-44147"/>
            <a:ext cx="4324845" cy="5121142"/>
          </a:xfrm>
          <a:custGeom>
            <a:avLst/>
            <a:gdLst>
              <a:gd name="T0" fmla="*/ 691 w 3552"/>
              <a:gd name="T1" fmla="*/ 0 h 4206"/>
              <a:gd name="T2" fmla="*/ 0 w 3552"/>
              <a:gd name="T3" fmla="*/ 0 h 4206"/>
              <a:gd name="T4" fmla="*/ 723 w 3552"/>
              <a:gd name="T5" fmla="*/ 2816 h 4206"/>
              <a:gd name="T6" fmla="*/ 2996 w 3552"/>
              <a:gd name="T7" fmla="*/ 4206 h 4206"/>
              <a:gd name="T8" fmla="*/ 3552 w 3552"/>
              <a:gd name="T9" fmla="*/ 3569 h 4206"/>
              <a:gd name="T10" fmla="*/ 691 w 3552"/>
              <a:gd name="T11" fmla="*/ 0 h 4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52" h="4206">
                <a:moveTo>
                  <a:pt x="691" y="0"/>
                </a:moveTo>
                <a:lnTo>
                  <a:pt x="0" y="0"/>
                </a:lnTo>
                <a:lnTo>
                  <a:pt x="723" y="2816"/>
                </a:lnTo>
                <a:lnTo>
                  <a:pt x="2996" y="4206"/>
                </a:lnTo>
                <a:lnTo>
                  <a:pt x="3552" y="3569"/>
                </a:lnTo>
                <a:lnTo>
                  <a:pt x="691" y="0"/>
                </a:lnTo>
                <a:close/>
              </a:path>
            </a:pathLst>
          </a:custGeom>
          <a:solidFill>
            <a:schemeClr val="bg1">
              <a:lumMod val="95000"/>
              <a:alpha val="56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xmlns="" id="{D39C81CB-6EB1-4A01-8807-5282706C2EB9}"/>
              </a:ext>
            </a:extLst>
          </p:cNvPr>
          <p:cNvSpPr>
            <a:spLocks/>
          </p:cNvSpPr>
          <p:nvPr userDrawn="1"/>
        </p:nvSpPr>
        <p:spPr bwMode="auto">
          <a:xfrm>
            <a:off x="7316015" y="5534805"/>
            <a:ext cx="1110433" cy="1383171"/>
          </a:xfrm>
          <a:custGeom>
            <a:avLst/>
            <a:gdLst>
              <a:gd name="T0" fmla="*/ 0 w 912"/>
              <a:gd name="T1" fmla="*/ 0 h 1136"/>
              <a:gd name="T2" fmla="*/ 247 w 912"/>
              <a:gd name="T3" fmla="*/ 1136 h 1136"/>
              <a:gd name="T4" fmla="*/ 912 w 912"/>
              <a:gd name="T5" fmla="*/ 1136 h 1136"/>
              <a:gd name="T6" fmla="*/ 0 w 912"/>
              <a:gd name="T7" fmla="*/ 0 h 1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136">
                <a:moveTo>
                  <a:pt x="0" y="0"/>
                </a:moveTo>
                <a:lnTo>
                  <a:pt x="247" y="1136"/>
                </a:lnTo>
                <a:lnTo>
                  <a:pt x="912" y="113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27">
            <a:extLst>
              <a:ext uri="{FF2B5EF4-FFF2-40B4-BE49-F238E27FC236}">
                <a16:creationId xmlns:a16="http://schemas.microsoft.com/office/drawing/2014/main" xmlns="" id="{E296C088-B0BE-4F8A-8310-4B48D3500801}"/>
              </a:ext>
            </a:extLst>
          </p:cNvPr>
          <p:cNvSpPr>
            <a:spLocks/>
          </p:cNvSpPr>
          <p:nvPr userDrawn="1"/>
        </p:nvSpPr>
        <p:spPr bwMode="auto">
          <a:xfrm>
            <a:off x="4038290" y="4754336"/>
            <a:ext cx="3578468" cy="2163639"/>
          </a:xfrm>
          <a:custGeom>
            <a:avLst/>
            <a:gdLst>
              <a:gd name="T0" fmla="*/ 2177 w 2939"/>
              <a:gd name="T1" fmla="*/ 0 h 1777"/>
              <a:gd name="T2" fmla="*/ 1775 w 2939"/>
              <a:gd name="T3" fmla="*/ 541 h 1777"/>
              <a:gd name="T4" fmla="*/ 1324 w 2939"/>
              <a:gd name="T5" fmla="*/ 265 h 1777"/>
              <a:gd name="T6" fmla="*/ 0 w 2939"/>
              <a:gd name="T7" fmla="*/ 1777 h 1777"/>
              <a:gd name="T8" fmla="*/ 2939 w 2939"/>
              <a:gd name="T9" fmla="*/ 1777 h 1777"/>
              <a:gd name="T10" fmla="*/ 2692 w 2939"/>
              <a:gd name="T11" fmla="*/ 641 h 1777"/>
              <a:gd name="T12" fmla="*/ 2177 w 2939"/>
              <a:gd name="T13" fmla="*/ 0 h 1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9" h="1777">
                <a:moveTo>
                  <a:pt x="2177" y="0"/>
                </a:moveTo>
                <a:lnTo>
                  <a:pt x="1775" y="541"/>
                </a:lnTo>
                <a:lnTo>
                  <a:pt x="1324" y="265"/>
                </a:lnTo>
                <a:lnTo>
                  <a:pt x="0" y="1777"/>
                </a:lnTo>
                <a:lnTo>
                  <a:pt x="2939" y="1777"/>
                </a:lnTo>
                <a:lnTo>
                  <a:pt x="2692" y="641"/>
                </a:lnTo>
                <a:lnTo>
                  <a:pt x="2177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29">
            <a:extLst>
              <a:ext uri="{FF2B5EF4-FFF2-40B4-BE49-F238E27FC236}">
                <a16:creationId xmlns:a16="http://schemas.microsoft.com/office/drawing/2014/main" xmlns="" id="{F8E1B3F7-C10C-4CE7-84E0-F833BCA4DD63}"/>
              </a:ext>
            </a:extLst>
          </p:cNvPr>
          <p:cNvSpPr>
            <a:spLocks/>
          </p:cNvSpPr>
          <p:nvPr userDrawn="1"/>
        </p:nvSpPr>
        <p:spPr bwMode="auto">
          <a:xfrm>
            <a:off x="5650366" y="4301396"/>
            <a:ext cx="1038596" cy="1111650"/>
          </a:xfrm>
          <a:custGeom>
            <a:avLst/>
            <a:gdLst>
              <a:gd name="T0" fmla="*/ 556 w 853"/>
              <a:gd name="T1" fmla="*/ 0 h 913"/>
              <a:gd name="T2" fmla="*/ 0 w 853"/>
              <a:gd name="T3" fmla="*/ 637 h 913"/>
              <a:gd name="T4" fmla="*/ 451 w 853"/>
              <a:gd name="T5" fmla="*/ 913 h 913"/>
              <a:gd name="T6" fmla="*/ 853 w 853"/>
              <a:gd name="T7" fmla="*/ 372 h 913"/>
              <a:gd name="T8" fmla="*/ 556 w 853"/>
              <a:gd name="T9" fmla="*/ 0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3" h="913">
                <a:moveTo>
                  <a:pt x="556" y="0"/>
                </a:moveTo>
                <a:lnTo>
                  <a:pt x="0" y="637"/>
                </a:lnTo>
                <a:lnTo>
                  <a:pt x="451" y="913"/>
                </a:lnTo>
                <a:lnTo>
                  <a:pt x="853" y="372"/>
                </a:lnTo>
                <a:lnTo>
                  <a:pt x="556" y="0"/>
                </a:ln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xmlns="" id="{3A7F42BB-5851-4CD0-A492-AC7715A7433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791380" y="-552522"/>
            <a:ext cx="5176837" cy="5295900"/>
          </a:xfrm>
          <a:custGeom>
            <a:avLst/>
            <a:gdLst>
              <a:gd name="T0" fmla="*/ 698 w 1891"/>
              <a:gd name="T1" fmla="*/ 0 h 1920"/>
              <a:gd name="T2" fmla="*/ 0 w 1891"/>
              <a:gd name="T3" fmla="*/ 0 h 1920"/>
              <a:gd name="T4" fmla="*/ 1891 w 1891"/>
              <a:gd name="T5" fmla="*/ 1920 h 1920"/>
              <a:gd name="T6" fmla="*/ 1891 w 1891"/>
              <a:gd name="T7" fmla="*/ 1211 h 1920"/>
              <a:gd name="T8" fmla="*/ 698 w 1891"/>
              <a:gd name="T9" fmla="*/ 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" h="1920">
                <a:moveTo>
                  <a:pt x="69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61"/>
                  <a:pt x="846" y="1920"/>
                  <a:pt x="1891" y="1920"/>
                </a:cubicBezTo>
                <a:cubicBezTo>
                  <a:pt x="1891" y="1211"/>
                  <a:pt x="1891" y="1211"/>
                  <a:pt x="1891" y="1211"/>
                </a:cubicBezTo>
                <a:cubicBezTo>
                  <a:pt x="1232" y="1211"/>
                  <a:pt x="698" y="669"/>
                  <a:pt x="6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xmlns="" id="{A4F9F427-C8CA-4C34-B335-1DA8354B93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74297" y="2573811"/>
            <a:ext cx="7443406" cy="1463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sz="8800" dirty="0"/>
              <a:t>TITLE HERE</a:t>
            </a:r>
            <a:endParaRPr lang="en-US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100C2211-40EC-4044-B7D1-ED746842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8844" y="3810478"/>
            <a:ext cx="5294313" cy="338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sz="1200" dirty="0">
                <a:latin typeface="+mn-lt"/>
              </a:rPr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3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322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  <p:sldLayoutId id="214748366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0EB5B1-B026-4CB9-A4A9-1D8E228AE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1203" y="2910739"/>
            <a:ext cx="7443406" cy="1463675"/>
          </a:xfrm>
        </p:spPr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accent4"/>
                </a:solidFill>
              </a:rPr>
              <a:t>A</a:t>
            </a:r>
            <a:r>
              <a:rPr lang="en-US" sz="7200" dirty="0" smtClean="0"/>
              <a:t>CTUALIZE</a:t>
            </a:r>
            <a:endParaRPr lang="en-US" sz="7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12F83F8-617F-43C5-BEBC-4B89B5E95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05715" y="3908954"/>
            <a:ext cx="4996606" cy="2176886"/>
          </a:xfrm>
        </p:spPr>
        <p:txBody>
          <a:bodyPr>
            <a:normAutofit/>
          </a:bodyPr>
          <a:lstStyle/>
          <a:p>
            <a:pPr algn="r"/>
            <a:r>
              <a:rPr lang="ko-KR" altLang="en-US" sz="1600" b="1" spc="300" dirty="0" smtClean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김남윤 교수님</a:t>
            </a:r>
            <a:endParaRPr lang="en-US" altLang="ko-KR" sz="1600" b="1" spc="300" dirty="0" smtClean="0"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sz="1600" b="1" spc="300" dirty="0" smtClean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1492004 </a:t>
            </a:r>
            <a:r>
              <a:rPr lang="ko-KR" alt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김성용</a:t>
            </a:r>
            <a:endParaRPr lang="en-US" sz="1600" b="1" spc="3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1492032 </a:t>
            </a:r>
            <a:r>
              <a:rPr lang="ko-KR" altLang="en-US" sz="1600" b="1" spc="3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이이윤</a:t>
            </a:r>
            <a:endParaRPr lang="en-US" altLang="ko-KR" sz="1600" b="1" spc="3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altLang="ko-KR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1492036 </a:t>
            </a:r>
            <a:r>
              <a:rPr lang="ko-KR" alt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정장현</a:t>
            </a:r>
            <a:endParaRPr lang="en-US" altLang="ko-KR" sz="1600" b="1" spc="3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1592013 </a:t>
            </a:r>
            <a:r>
              <a:rPr lang="ko-KR" altLang="en-US" sz="1600" b="1" spc="3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박소연</a:t>
            </a:r>
            <a:endParaRPr lang="en-US" sz="1600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28720" y="2433300"/>
            <a:ext cx="4348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 smtClean="0">
                <a:latin typeface="HY강M" pitchFamily="18" charset="-127"/>
                <a:ea typeface="HY강M" pitchFamily="18" charset="-127"/>
              </a:rPr>
              <a:t>캡스톤</a:t>
            </a:r>
            <a:r>
              <a:rPr lang="ko-KR" altLang="en-US" sz="2800" b="1" dirty="0" smtClean="0">
                <a:latin typeface="HY강M" pitchFamily="18" charset="-127"/>
                <a:ea typeface="HY강M" pitchFamily="18" charset="-127"/>
              </a:rPr>
              <a:t> 디자인 계획서</a:t>
            </a:r>
            <a:endParaRPr lang="ko-KR" altLang="en-US" sz="2800" b="1" dirty="0">
              <a:latin typeface="HY강M" pitchFamily="18" charset="-127"/>
              <a:ea typeface="HY강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383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검색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12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15081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pic>
        <p:nvPicPr>
          <p:cNvPr id="1031" name="Picture 7" descr="C:\Users\SOYEON\Desktop\졸프\actualize\검색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2" t="8066" r="13231"/>
          <a:stretch/>
        </p:blipFill>
        <p:spPr bwMode="auto">
          <a:xfrm>
            <a:off x="1955074" y="1054238"/>
            <a:ext cx="8904516" cy="573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시각화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6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15081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pic>
        <p:nvPicPr>
          <p:cNvPr id="3074" name="Picture 2" descr="C:\Users\SOYEON\Desktop\졸프\actualize\시각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14" y="1557714"/>
            <a:ext cx="10806316" cy="515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로그인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6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15081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pic>
        <p:nvPicPr>
          <p:cNvPr id="6146" name="Picture 2" descr="C:\Users\SOYEON\Desktop\졸프\actualize\로그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" y="2050371"/>
            <a:ext cx="6017270" cy="34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67"/>
          <a:stretch/>
        </p:blipFill>
        <p:spPr bwMode="auto">
          <a:xfrm>
            <a:off x="6292315" y="304867"/>
            <a:ext cx="5594885" cy="645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26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YEON\Desktop\test\bootstrap\bootstrap-4.3.1-dist\img\big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352931"/>
            <a:ext cx="7358743" cy="67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82065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프로젝트 기대효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과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000776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04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기대효</a:t>
            </a:r>
            <a:r>
              <a:rPr lang="ko-KR" altLang="en-US" sz="5400" b="1" dirty="0">
                <a:solidFill>
                  <a:schemeClr val="accent4"/>
                </a:solidFill>
                <a:latin typeface="+mj-lt"/>
              </a:rPr>
              <a:t>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21" name="Oval 15">
            <a:extLst>
              <a:ext uri="{FF2B5EF4-FFF2-40B4-BE49-F238E27FC236}">
                <a16:creationId xmlns:a16="http://schemas.microsoft.com/office/drawing/2014/main" xmlns="" id="{6EE1FFE9-B173-4889-B7DC-2A67EE1FCABC}"/>
              </a:ext>
            </a:extLst>
          </p:cNvPr>
          <p:cNvSpPr/>
          <p:nvPr/>
        </p:nvSpPr>
        <p:spPr>
          <a:xfrm>
            <a:off x="542093" y="1768879"/>
            <a:ext cx="527760" cy="6600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accent1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0" u="none" strike="noStrike" kern="1200" cap="none" spc="0" baseline="0">
              <a:solidFill>
                <a:srgbClr val="FFFFFF"/>
              </a:solidFill>
              <a:uFillTx/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2" name="Oval 15">
            <a:extLst>
              <a:ext uri="{FF2B5EF4-FFF2-40B4-BE49-F238E27FC236}">
                <a16:creationId xmlns:a16="http://schemas.microsoft.com/office/drawing/2014/main" xmlns="" id="{D09870A9-7BF7-489A-909D-12698206C06F}"/>
              </a:ext>
            </a:extLst>
          </p:cNvPr>
          <p:cNvSpPr/>
          <p:nvPr/>
        </p:nvSpPr>
        <p:spPr>
          <a:xfrm>
            <a:off x="545648" y="3510599"/>
            <a:ext cx="527760" cy="6600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accent2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0" u="none" strike="noStrike" kern="1200" cap="none" spc="0" baseline="0">
              <a:solidFill>
                <a:srgbClr val="FFFFFF"/>
              </a:solidFill>
              <a:uFillTx/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xmlns="" id="{BF9EA93C-7383-4C42-A4B1-0FE98AD382C2}"/>
              </a:ext>
            </a:extLst>
          </p:cNvPr>
          <p:cNvSpPr/>
          <p:nvPr/>
        </p:nvSpPr>
        <p:spPr>
          <a:xfrm>
            <a:off x="557432" y="5138741"/>
            <a:ext cx="527760" cy="6600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accent3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0" u="none" strike="noStrike" kern="1200" cap="none" spc="0" baseline="0">
              <a:solidFill>
                <a:srgbClr val="FFFFFF"/>
              </a:solidFill>
              <a:uFillTx/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2999" y="1873096"/>
            <a:ext cx="6082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Arial Unicode MS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HY동녘B" pitchFamily="18" charset="-127"/>
              <a:ea typeface="HY동녘B" pitchFamily="18" charset="-127"/>
              <a:cs typeface="Arial Unicode MS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2999" y="3605291"/>
            <a:ext cx="6082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Arial Unicode MS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HY동녘B" pitchFamily="18" charset="-127"/>
              <a:ea typeface="HY동녘B" pitchFamily="18" charset="-127"/>
              <a:cs typeface="Arial Unicode MS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3043" y="5227898"/>
            <a:ext cx="6082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Arial Unicode MS" pitchFamily="50" charset="-127"/>
              </a:rPr>
              <a:t>3</a:t>
            </a:r>
            <a:endParaRPr lang="ko-KR" altLang="en-US" sz="2400" dirty="0">
              <a:solidFill>
                <a:schemeClr val="bg1"/>
              </a:solidFill>
              <a:latin typeface="HY동녘B" pitchFamily="18" charset="-127"/>
              <a:ea typeface="HY동녘B" pitchFamily="18" charset="-127"/>
              <a:cs typeface="Arial Unicode MS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61400" y="1914213"/>
            <a:ext cx="7871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/>
              <a:t>검색 결과를 사용자가 </a:t>
            </a:r>
            <a:r>
              <a:rPr lang="ko-KR" altLang="en-US" sz="2000" b="1" dirty="0" err="1"/>
              <a:t>커스터마이징하여</a:t>
            </a:r>
            <a:r>
              <a:rPr lang="ko-KR" altLang="en-US" sz="2000" b="1" dirty="0"/>
              <a:t> 시각화 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61400" y="3651457"/>
            <a:ext cx="380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/>
              <a:t>뉴스 접근이 용이해집니다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261399" y="5152410"/>
            <a:ext cx="6848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 smtClean="0"/>
              <a:t>비정형 </a:t>
            </a:r>
            <a:r>
              <a:rPr lang="ko-KR" altLang="en-US" sz="2000" b="1" dirty="0"/>
              <a:t>텍스트를 분석이 가능한 정형화된 데이터로 </a:t>
            </a:r>
            <a:r>
              <a:rPr lang="ko-KR" altLang="en-US" sz="2000" b="1" dirty="0" smtClean="0"/>
              <a:t>바꾸어</a:t>
            </a:r>
            <a:endParaRPr lang="en-US" altLang="ko-KR" sz="2000" b="1" dirty="0" smtClean="0"/>
          </a:p>
          <a:p>
            <a:pPr fontAlgn="base" latinLnBrk="1"/>
            <a:r>
              <a:rPr lang="ko-KR" altLang="en-US" sz="2000" b="1" dirty="0" smtClean="0"/>
              <a:t>뉴스를 </a:t>
            </a:r>
            <a:r>
              <a:rPr lang="ko-KR" altLang="en-US" sz="2000" b="1" dirty="0"/>
              <a:t>분석할 수 있는 기초 자료를 제공 합니다</a:t>
            </a:r>
          </a:p>
        </p:txBody>
      </p:sp>
    </p:spTree>
    <p:extLst>
      <p:ext uri="{BB962C8B-B14F-4D97-AF65-F5344CB8AC3E}">
        <p14:creationId xmlns:p14="http://schemas.microsoft.com/office/powerpoint/2010/main" val="31353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79321" y="-241991"/>
            <a:ext cx="6781060" cy="7099991"/>
            <a:chOff x="5679321" y="-241991"/>
            <a:chExt cx="6781060" cy="7099991"/>
          </a:xfrm>
        </p:grpSpPr>
        <p:pic>
          <p:nvPicPr>
            <p:cNvPr id="5123" name="Picture 3" descr="C:\Users\SOYEON\Desktop\test\bootstrap\bootstrap-4.3.1-dist\img\shopping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67" t="-9602" r="1667" b="9602"/>
            <a:stretch/>
          </p:blipFill>
          <p:spPr bwMode="auto">
            <a:xfrm>
              <a:off x="5679321" y="-241991"/>
              <a:ext cx="6781060" cy="7099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5" name="Picture 5" descr="C:\Users\SOYEON\Desktop\졸프\img\스포츠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0611" y="1876919"/>
              <a:ext cx="1306038" cy="10309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126" name="Picture 6" descr="C:\Users\SOYEON\Desktop\졸프\img\medicin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8643" y="772887"/>
              <a:ext cx="1497465" cy="9303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127" name="Picture 7" descr="C:\Users\SOYEON\Desktop\졸프\img\new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7880" y="592573"/>
              <a:ext cx="1490761" cy="5868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128" name="Picture 8" descr="C:\Users\SOYEON\Desktop\졸프\img\Symbole-i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8165" y="5234016"/>
              <a:ext cx="1792626" cy="11608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82065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프로젝트 기대효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</a:rPr>
              <a:t>과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000776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04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기대효</a:t>
            </a:r>
            <a:r>
              <a:rPr lang="ko-KR" altLang="en-US" sz="5400" b="1" dirty="0">
                <a:solidFill>
                  <a:schemeClr val="accent4"/>
                </a:solidFill>
                <a:latin typeface="+mj-lt"/>
              </a:rPr>
              <a:t>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9" name="Oval 15">
            <a:extLst>
              <a:ext uri="{FF2B5EF4-FFF2-40B4-BE49-F238E27FC236}">
                <a16:creationId xmlns:a16="http://schemas.microsoft.com/office/drawing/2014/main" xmlns="" id="{6EE1FFE9-B173-4889-B7DC-2A67EE1FCABC}"/>
              </a:ext>
            </a:extLst>
          </p:cNvPr>
          <p:cNvSpPr/>
          <p:nvPr/>
        </p:nvSpPr>
        <p:spPr>
          <a:xfrm>
            <a:off x="465891" y="2247863"/>
            <a:ext cx="527760" cy="6600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accent1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0" u="none" strike="noStrike" kern="1200" cap="none" spc="0" baseline="0">
              <a:solidFill>
                <a:srgbClr val="FFFFFF"/>
              </a:solidFill>
              <a:uFillTx/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xmlns="" id="{D09870A9-7BF7-489A-909D-12698206C06F}"/>
              </a:ext>
            </a:extLst>
          </p:cNvPr>
          <p:cNvSpPr/>
          <p:nvPr/>
        </p:nvSpPr>
        <p:spPr>
          <a:xfrm>
            <a:off x="469446" y="3989583"/>
            <a:ext cx="527760" cy="66000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chemeClr val="accent2"/>
          </a:solidFill>
          <a:ln w="38103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400" i="0" u="none" strike="noStrike" kern="1200" cap="none" spc="0" baseline="0">
              <a:solidFill>
                <a:srgbClr val="FFFFFF"/>
              </a:solidFill>
              <a:uFillTx/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6797" y="2352080"/>
            <a:ext cx="6082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Arial Unicode MS" pitchFamily="50" charset="-127"/>
              </a:rPr>
              <a:t>4</a:t>
            </a:r>
            <a:endParaRPr lang="ko-KR" altLang="en-US" sz="2400" dirty="0">
              <a:solidFill>
                <a:schemeClr val="bg1"/>
              </a:solidFill>
              <a:latin typeface="HY동녘B" pitchFamily="18" charset="-127"/>
              <a:ea typeface="HY동녘B" pitchFamily="18" charset="-127"/>
              <a:cs typeface="Arial Unicode MS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6797" y="4084275"/>
            <a:ext cx="6082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동녘B" pitchFamily="18" charset="-127"/>
                <a:ea typeface="HY동녘B" pitchFamily="18" charset="-127"/>
                <a:cs typeface="Arial Unicode MS" pitchFamily="50" charset="-127"/>
              </a:rPr>
              <a:t>5</a:t>
            </a:r>
            <a:endParaRPr lang="ko-KR" altLang="en-US" sz="2400" dirty="0">
              <a:solidFill>
                <a:schemeClr val="bg1"/>
              </a:solidFill>
              <a:latin typeface="HY동녘B" pitchFamily="18" charset="-127"/>
              <a:ea typeface="HY동녘B" pitchFamily="18" charset="-127"/>
              <a:cs typeface="Arial Unicode MS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5197" y="2277369"/>
            <a:ext cx="7397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/>
              <a:t>뉴스수집시스템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분석시스템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저장시스템으로 구성 되어 있어 뉴스 </a:t>
            </a:r>
            <a:r>
              <a:rPr lang="ko-KR" altLang="en-US" sz="2000" b="1" dirty="0" err="1"/>
              <a:t>빅데이터</a:t>
            </a:r>
            <a:r>
              <a:rPr lang="ko-KR" altLang="en-US" sz="2000" b="1" dirty="0"/>
              <a:t> 분석 서비스를 제공할 수 </a:t>
            </a:r>
            <a:r>
              <a:rPr lang="ko-KR" altLang="en-US" sz="2000" b="1" dirty="0" smtClean="0"/>
              <a:t>있습니다</a:t>
            </a:r>
            <a:r>
              <a:rPr lang="en-US" altLang="ko-KR" sz="2000" b="1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5198" y="4115052"/>
            <a:ext cx="9950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/>
              <a:t>개개인에게 가치 있는 정보를 두고두고 분석 할 수 있게 보관할 수 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6243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BDDC3C3-0601-400F-9410-C8B8AF6E56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3912" y="1796145"/>
            <a:ext cx="7443406" cy="2295990"/>
          </a:xfrm>
        </p:spPr>
        <p:txBody>
          <a:bodyPr>
            <a:normAutofit/>
          </a:bodyPr>
          <a:lstStyle/>
          <a:p>
            <a:r>
              <a:rPr lang="ko-KR" altLang="en-US" sz="7200" b="0" dirty="0" smtClean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감사합니다</a:t>
            </a:r>
            <a:endParaRPr lang="en-US" sz="7200" b="0" dirty="0" smtClean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  <a:p>
            <a:r>
              <a:rPr lang="en-US" sz="7200" b="0" dirty="0" smtClean="0"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Q&amp;A</a:t>
            </a:r>
            <a:endParaRPr lang="en-US" sz="7200" b="0" dirty="0"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64D10AF-76BA-4E2D-80D9-D99CCFCC4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8458" y="3973689"/>
            <a:ext cx="5294313" cy="338138"/>
          </a:xfrm>
        </p:spPr>
        <p:txBody>
          <a:bodyPr/>
          <a:lstStyle/>
          <a:p>
            <a:r>
              <a:rPr lang="en-US" dirty="0" smtClean="0"/>
              <a:t>Just ask if you have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56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07630B9-9034-42F1-9120-5C56ACEDD3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xmlns="" id="{CB40A93C-54F6-402F-B81F-6751B695418E}"/>
              </a:ext>
            </a:extLst>
          </p:cNvPr>
          <p:cNvSpPr>
            <a:spLocks/>
          </p:cNvSpPr>
          <p:nvPr/>
        </p:nvSpPr>
        <p:spPr bwMode="auto">
          <a:xfrm rot="10800000">
            <a:off x="7838586" y="2498509"/>
            <a:ext cx="4353414" cy="4359491"/>
          </a:xfrm>
          <a:custGeom>
            <a:avLst/>
            <a:gdLst>
              <a:gd name="T0" fmla="*/ 0 w 1890"/>
              <a:gd name="T1" fmla="*/ 1211 h 1920"/>
              <a:gd name="T2" fmla="*/ 0 w 1890"/>
              <a:gd name="T3" fmla="*/ 1920 h 1920"/>
              <a:gd name="T4" fmla="*/ 1890 w 1890"/>
              <a:gd name="T5" fmla="*/ 0 h 1920"/>
              <a:gd name="T6" fmla="*/ 1192 w 1890"/>
              <a:gd name="T7" fmla="*/ 0 h 1920"/>
              <a:gd name="T8" fmla="*/ 0 w 1890"/>
              <a:gd name="T9" fmla="*/ 1211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0" h="1920">
                <a:moveTo>
                  <a:pt x="0" y="1211"/>
                </a:moveTo>
                <a:cubicBezTo>
                  <a:pt x="0" y="1920"/>
                  <a:pt x="0" y="1920"/>
                  <a:pt x="0" y="1920"/>
                </a:cubicBezTo>
                <a:cubicBezTo>
                  <a:pt x="1043" y="1920"/>
                  <a:pt x="1890" y="1061"/>
                  <a:pt x="1890" y="0"/>
                </a:cubicBezTo>
                <a:cubicBezTo>
                  <a:pt x="1192" y="0"/>
                  <a:pt x="1192" y="0"/>
                  <a:pt x="1192" y="0"/>
                </a:cubicBezTo>
                <a:cubicBezTo>
                  <a:pt x="1192" y="669"/>
                  <a:pt x="657" y="1211"/>
                  <a:pt x="0" y="12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3528" y="406406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itchFamily="50" charset="-127"/>
              </a:rPr>
              <a:t>목차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4168" y="1249186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Rectangle 3"/>
          <p:cNvSpPr/>
          <p:nvPr/>
        </p:nvSpPr>
        <p:spPr>
          <a:xfrm>
            <a:off x="1051353" y="2137711"/>
            <a:ext cx="7968743" cy="74697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2"/>
          <p:cNvSpPr txBox="1"/>
          <p:nvPr/>
        </p:nvSpPr>
        <p:spPr bwMode="auto">
          <a:xfrm>
            <a:off x="1667381" y="2320033"/>
            <a:ext cx="6959641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프로젝트 </a:t>
            </a:r>
            <a:r>
              <a:rPr lang="ko-KR" altLang="en-US" sz="1600" b="1" dirty="0" smtClean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소</a:t>
            </a:r>
            <a:r>
              <a:rPr lang="ko-KR" altLang="en-US" sz="1600" b="1" dirty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개</a:t>
            </a:r>
          </a:p>
        </p:txBody>
      </p:sp>
      <p:sp>
        <p:nvSpPr>
          <p:cNvPr id="18" name="Oval 4"/>
          <p:cNvSpPr/>
          <p:nvPr/>
        </p:nvSpPr>
        <p:spPr>
          <a:xfrm>
            <a:off x="709176" y="2103493"/>
            <a:ext cx="829976" cy="829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37053" y="2249253"/>
            <a:ext cx="5198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0" name="Rectangle 31"/>
          <p:cNvSpPr/>
          <p:nvPr/>
        </p:nvSpPr>
        <p:spPr>
          <a:xfrm>
            <a:off x="1051353" y="3076068"/>
            <a:ext cx="7968743" cy="74697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12"/>
          <p:cNvSpPr txBox="1"/>
          <p:nvPr/>
        </p:nvSpPr>
        <p:spPr bwMode="auto">
          <a:xfrm>
            <a:off x="1667381" y="3258390"/>
            <a:ext cx="6959641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프로젝트 </a:t>
            </a:r>
            <a:r>
              <a:rPr lang="ko-KR" altLang="en-US" sz="1600" b="1" dirty="0" smtClean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수행 목적</a:t>
            </a:r>
            <a:endParaRPr lang="ko-KR" altLang="en-US" sz="1600" b="1" dirty="0">
              <a:solidFill>
                <a:schemeClr val="bg1"/>
              </a:solidFill>
              <a:latin typeface="Lucida Sans Unicode" panose="020B0602030504020204" pitchFamily="34" charset="0"/>
              <a:ea typeface="경기천년제목V Bold" panose="02020803020101020101" pitchFamily="18" charset="-127"/>
              <a:cs typeface="Lucida Sans Unicode" panose="020B0602030504020204" pitchFamily="34" charset="0"/>
            </a:endParaRPr>
          </a:p>
        </p:txBody>
      </p:sp>
      <p:sp>
        <p:nvSpPr>
          <p:cNvPr id="22" name="Oval 33"/>
          <p:cNvSpPr/>
          <p:nvPr/>
        </p:nvSpPr>
        <p:spPr>
          <a:xfrm>
            <a:off x="709176" y="3041850"/>
            <a:ext cx="829976" cy="829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37053" y="3187610"/>
            <a:ext cx="5198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Rectangle 36"/>
          <p:cNvSpPr/>
          <p:nvPr/>
        </p:nvSpPr>
        <p:spPr>
          <a:xfrm>
            <a:off x="1051353" y="4014425"/>
            <a:ext cx="7968743" cy="74697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12"/>
          <p:cNvSpPr txBox="1"/>
          <p:nvPr/>
        </p:nvSpPr>
        <p:spPr bwMode="auto">
          <a:xfrm>
            <a:off x="1667381" y="4196747"/>
            <a:ext cx="6959641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프로젝트 결과물</a:t>
            </a:r>
            <a:endParaRPr lang="ko-KR" altLang="en-US" sz="1600" b="1" dirty="0">
              <a:solidFill>
                <a:schemeClr val="bg1"/>
              </a:solidFill>
              <a:latin typeface="Lucida Sans Unicode" panose="020B0602030504020204" pitchFamily="34" charset="0"/>
              <a:ea typeface="경기천년제목V Bold" panose="02020803020101020101" pitchFamily="18" charset="-127"/>
              <a:cs typeface="Lucida Sans Unicode" panose="020B0602030504020204" pitchFamily="34" charset="0"/>
            </a:endParaRPr>
          </a:p>
        </p:txBody>
      </p:sp>
      <p:sp>
        <p:nvSpPr>
          <p:cNvPr id="26" name="Oval 38"/>
          <p:cNvSpPr/>
          <p:nvPr/>
        </p:nvSpPr>
        <p:spPr>
          <a:xfrm>
            <a:off x="709176" y="3980207"/>
            <a:ext cx="829976" cy="829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37053" y="4125967"/>
            <a:ext cx="5198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3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8" name="Rectangle 41"/>
          <p:cNvSpPr/>
          <p:nvPr/>
        </p:nvSpPr>
        <p:spPr>
          <a:xfrm>
            <a:off x="1051353" y="4952782"/>
            <a:ext cx="7968743" cy="74697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12"/>
          <p:cNvSpPr txBox="1"/>
          <p:nvPr/>
        </p:nvSpPr>
        <p:spPr bwMode="auto">
          <a:xfrm>
            <a:off x="1662518" y="5120549"/>
            <a:ext cx="6959641" cy="338554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600" b="1" dirty="0" smtClean="0">
                <a:solidFill>
                  <a:schemeClr val="bg1"/>
                </a:solidFill>
                <a:latin typeface="Lucida Sans Unicode" panose="020B0602030504020204" pitchFamily="34" charset="0"/>
                <a:ea typeface="경기천년제목V Bold" panose="02020803020101020101" pitchFamily="18" charset="-127"/>
                <a:cs typeface="Lucida Sans Unicode" panose="020B0602030504020204" pitchFamily="34" charset="0"/>
              </a:rPr>
              <a:t>프로젝트 기대효과</a:t>
            </a:r>
            <a:endParaRPr lang="ko-KR" altLang="en-US" sz="1600" b="1" dirty="0">
              <a:solidFill>
                <a:schemeClr val="bg1"/>
              </a:solidFill>
              <a:latin typeface="Lucida Sans Unicode" panose="020B0602030504020204" pitchFamily="34" charset="0"/>
              <a:ea typeface="경기천년제목V Bold" panose="02020803020101020101" pitchFamily="18" charset="-127"/>
              <a:cs typeface="Lucida Sans Unicode" panose="020B0602030504020204" pitchFamily="34" charset="0"/>
            </a:endParaRPr>
          </a:p>
        </p:txBody>
      </p:sp>
      <p:sp>
        <p:nvSpPr>
          <p:cNvPr id="30" name="Oval 43"/>
          <p:cNvSpPr/>
          <p:nvPr/>
        </p:nvSpPr>
        <p:spPr>
          <a:xfrm>
            <a:off x="709176" y="4918564"/>
            <a:ext cx="829976" cy="8299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37053" y="5064324"/>
            <a:ext cx="51980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16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79" y="3448815"/>
            <a:ext cx="2951191" cy="336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9" y="1013413"/>
            <a:ext cx="343635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프로젝트 배경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678937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01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소</a:t>
            </a:r>
            <a:r>
              <a:rPr lang="ko-KR" altLang="en-US" sz="5400" b="1" dirty="0">
                <a:solidFill>
                  <a:schemeClr val="accent4"/>
                </a:solidFill>
                <a:latin typeface="+mj-lt"/>
              </a:rPr>
              <a:t>개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973" y="589823"/>
            <a:ext cx="5665787" cy="313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4" y="1557713"/>
            <a:ext cx="4331017" cy="242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오른쪽 화살표 2"/>
          <p:cNvSpPr/>
          <p:nvPr/>
        </p:nvSpPr>
        <p:spPr>
          <a:xfrm rot="20259776">
            <a:off x="4436087" y="2124627"/>
            <a:ext cx="2055520" cy="689213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 rot="2610414">
            <a:off x="7739648" y="3454828"/>
            <a:ext cx="676122" cy="1650645"/>
          </a:xfrm>
          <a:prstGeom prst="down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8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94" y="383528"/>
            <a:ext cx="6976586" cy="18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C:\Users\SOYEON\Documents\카카오톡 받은 파일\KakaoTalk_20190327_1650457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7" y="2404627"/>
            <a:ext cx="10492105" cy="287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9" y="1013413"/>
            <a:ext cx="343635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프로젝트 구조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678937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01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소</a:t>
            </a:r>
            <a:r>
              <a:rPr lang="ko-KR" altLang="en-US" sz="5400" b="1" dirty="0">
                <a:solidFill>
                  <a:schemeClr val="accent4"/>
                </a:solidFill>
                <a:latin typeface="+mj-lt"/>
              </a:rPr>
              <a:t>개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4" name="오른쪽 중괄호 3"/>
          <p:cNvSpPr/>
          <p:nvPr/>
        </p:nvSpPr>
        <p:spPr>
          <a:xfrm rot="16200000">
            <a:off x="7130087" y="2001"/>
            <a:ext cx="456586" cy="6334760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50000" y="2104907"/>
            <a:ext cx="2032000" cy="599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/>
              <a:t>ELK STACK</a:t>
            </a:r>
            <a:endParaRPr lang="ko-KR" alt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50000" y="1019402"/>
            <a:ext cx="22461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 smtClean="0">
                <a:solidFill>
                  <a:schemeClr val="accent4"/>
                </a:solidFill>
              </a:rPr>
              <a:t>Cloud</a:t>
            </a:r>
            <a:endParaRPr lang="ko-KR" altLang="en-US" sz="6000" b="1" dirty="0">
              <a:solidFill>
                <a:schemeClr val="accent4"/>
              </a:solidFill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03" y="5766309"/>
            <a:ext cx="2825433" cy="9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/>
          <p:nvPr/>
        </p:nvCxnSpPr>
        <p:spPr>
          <a:xfrm flipV="1">
            <a:off x="7162800" y="5069840"/>
            <a:ext cx="0" cy="6761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660640" y="5110480"/>
            <a:ext cx="0" cy="67615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97436" y="6045748"/>
            <a:ext cx="2954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Front-end(angular)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080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9" y="1013413"/>
            <a:ext cx="343635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팀원 분담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928365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01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소개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" t="2441"/>
          <a:stretch/>
        </p:blipFill>
        <p:spPr bwMode="auto">
          <a:xfrm>
            <a:off x="3475672" y="1392712"/>
            <a:ext cx="2335848" cy="2273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1" t="3591"/>
          <a:stretch/>
        </p:blipFill>
        <p:spPr bwMode="auto">
          <a:xfrm>
            <a:off x="5965396" y="1392712"/>
            <a:ext cx="2386124" cy="23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t="3933"/>
          <a:stretch/>
        </p:blipFill>
        <p:spPr bwMode="auto">
          <a:xfrm>
            <a:off x="3514433" y="3942871"/>
            <a:ext cx="2297087" cy="232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t="4791"/>
          <a:stretch/>
        </p:blipFill>
        <p:spPr bwMode="auto">
          <a:xfrm>
            <a:off x="5965396" y="3942871"/>
            <a:ext cx="2386124" cy="2405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3135" y="5297230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/>
              <a:t>박소연</a:t>
            </a:r>
            <a:endParaRPr lang="ko-KR" alt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166542" y="26924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김성용</a:t>
            </a:r>
            <a:endParaRPr lang="ko-KR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681404" y="280730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 smtClean="0"/>
              <a:t>이이윤</a:t>
            </a:r>
            <a:endParaRPr lang="ko-KR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681402" y="54135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정장현</a:t>
            </a:r>
            <a:endParaRPr lang="ko-KR" altLang="en-US" sz="2000" b="1" dirty="0"/>
          </a:p>
        </p:txBody>
      </p:sp>
      <p:sp>
        <p:nvSpPr>
          <p:cNvPr id="7" name="순서도: 저장 데이터 6"/>
          <p:cNvSpPr/>
          <p:nvPr/>
        </p:nvSpPr>
        <p:spPr>
          <a:xfrm flipH="1">
            <a:off x="8077199" y="4006199"/>
            <a:ext cx="3972559" cy="2203252"/>
          </a:xfrm>
          <a:prstGeom prst="flowChartOnlineStorag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순서도: 저장 데이터 15"/>
          <p:cNvSpPr/>
          <p:nvPr/>
        </p:nvSpPr>
        <p:spPr>
          <a:xfrm flipH="1">
            <a:off x="8011881" y="1484965"/>
            <a:ext cx="4078847" cy="2203252"/>
          </a:xfrm>
          <a:prstGeom prst="flowChartOnlineStorage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순서도: 저장 데이터 18"/>
          <p:cNvSpPr/>
          <p:nvPr/>
        </p:nvSpPr>
        <p:spPr>
          <a:xfrm>
            <a:off x="0" y="1484965"/>
            <a:ext cx="4003040" cy="2203252"/>
          </a:xfrm>
          <a:prstGeom prst="flowChartOnlineStorag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순서도: 저장 데이터 19"/>
          <p:cNvSpPr/>
          <p:nvPr/>
        </p:nvSpPr>
        <p:spPr>
          <a:xfrm>
            <a:off x="0" y="4006199"/>
            <a:ext cx="4003040" cy="2203252"/>
          </a:xfrm>
          <a:prstGeom prst="flowChartOnlineStorag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731" y="4407037"/>
            <a:ext cx="3781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latin typeface="굴림" pitchFamily="50" charset="-127"/>
                <a:ea typeface="굴림" pitchFamily="50" charset="-127"/>
              </a:rPr>
              <a:t>R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을 이용하여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정보 검색에 따른 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  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텍스트 </a:t>
            </a:r>
            <a:r>
              <a:rPr lang="ko-KR" altLang="en-US" dirty="0" err="1">
                <a:latin typeface="굴림" pitchFamily="50" charset="-127"/>
                <a:ea typeface="굴림" pitchFamily="50" charset="-127"/>
              </a:rPr>
              <a:t>마이닝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구현하기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굴림" pitchFamily="50" charset="-127"/>
                <a:ea typeface="굴림" pitchFamily="50" charset="-127"/>
              </a:rPr>
              <a:t>부트스트렙을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dirty="0">
                <a:latin typeface="굴림" pitchFamily="50" charset="-127"/>
                <a:ea typeface="굴림" pitchFamily="50" charset="-127"/>
              </a:rPr>
              <a:t>이용하여 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    </a:t>
            </a:r>
            <a:r>
              <a:rPr lang="ko-KR" altLang="en-US" dirty="0" err="1" smtClean="0">
                <a:latin typeface="굴림" pitchFamily="50" charset="-127"/>
                <a:ea typeface="굴림" pitchFamily="50" charset="-127"/>
              </a:rPr>
              <a:t>웹페이지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만들기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152919" y="1847927"/>
            <a:ext cx="3568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Logstash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이용한 정보 가공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Python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을 이용한 정보 수집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Elasticsearch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통한 정보 검색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Kibana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통한 시각화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8590691" y="1709428"/>
            <a:ext cx="35686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Logstash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이용한 정보 가공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Python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을 이용한 정보 수집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Elasticsearch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통한 정보 검색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굴림" pitchFamily="50" charset="-127"/>
                <a:ea typeface="굴림" pitchFamily="50" charset="-127"/>
              </a:rPr>
              <a:t>Kibana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통한 시각화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AWS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866770" y="4646160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Angular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JS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를 이용한 </a:t>
            </a:r>
            <a:endParaRPr lang="en-US" altLang="ko-KR" dirty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    </a:t>
            </a:r>
            <a:r>
              <a:rPr lang="ko-KR" altLang="en-US" dirty="0" err="1" smtClean="0">
                <a:latin typeface="굴림" pitchFamily="50" charset="-127"/>
                <a:ea typeface="굴림" pitchFamily="50" charset="-127"/>
              </a:rPr>
              <a:t>프론트앤드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 구현</a:t>
            </a:r>
            <a:endParaRPr lang="en-US" altLang="ko-KR" dirty="0" smtClean="0">
              <a:latin typeface="굴림" pitchFamily="50" charset="-127"/>
              <a:ea typeface="굴림" pitchFamily="50" charset="-127"/>
            </a:endParaRPr>
          </a:p>
          <a:p>
            <a:r>
              <a:rPr lang="en-US" altLang="ko-KR" dirty="0" smtClean="0">
                <a:latin typeface="굴림" pitchFamily="50" charset="-127"/>
                <a:ea typeface="굴림" pitchFamily="50" charset="-127"/>
              </a:rPr>
              <a:t>- Python</a:t>
            </a:r>
            <a:r>
              <a:rPr lang="ko-KR" altLang="en-US" dirty="0" smtClean="0">
                <a:latin typeface="굴림" pitchFamily="50" charset="-127"/>
                <a:ea typeface="굴림" pitchFamily="50" charset="-127"/>
              </a:rPr>
              <a:t>을 이용한 정보 수집</a:t>
            </a: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859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대각선 방향의 모서리가 둥근 사각형 3"/>
          <p:cNvSpPr/>
          <p:nvPr/>
        </p:nvSpPr>
        <p:spPr>
          <a:xfrm>
            <a:off x="914405" y="2337686"/>
            <a:ext cx="10412184" cy="2963657"/>
          </a:xfrm>
          <a:prstGeom prst="round2DiagRect">
            <a:avLst/>
          </a:prstGeom>
          <a:ln w="76200"/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수행 목적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6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000776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02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수행목적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1465" y="1755938"/>
            <a:ext cx="9003478" cy="52322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ible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뉴스를 검색 및 시각화하여 분석해주는 검색 엔진</a:t>
            </a:r>
            <a:r>
              <a:rPr lang="en-US" altLang="ko-KR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!</a:t>
            </a:r>
            <a:endParaRPr lang="ko-KR" alt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6879" y="2849038"/>
            <a:ext cx="10244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2000" b="1" dirty="0"/>
              <a:t>요즘은 인터넷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스마트폰을</a:t>
            </a:r>
            <a:r>
              <a:rPr lang="ko-KR" altLang="en-US" sz="2000" b="1" dirty="0"/>
              <a:t> 통해 뉴스와 수많은 정보에 보다 쉽게 접근 할 수 있습니다</a:t>
            </a:r>
            <a:r>
              <a:rPr lang="en-US" altLang="ko-KR" sz="2000" b="1" dirty="0" smtClean="0"/>
              <a:t>.</a:t>
            </a:r>
          </a:p>
          <a:p>
            <a:pPr fontAlgn="base" latinLnBrk="1"/>
            <a:r>
              <a:rPr lang="ko-KR" altLang="en-US" sz="2000" b="1" dirty="0" smtClean="0"/>
              <a:t>저희 </a:t>
            </a:r>
            <a:r>
              <a:rPr lang="ko-KR" altLang="en-US" sz="2000" b="1" dirty="0"/>
              <a:t>팀 </a:t>
            </a:r>
            <a:r>
              <a:rPr lang="en-US" altLang="ko-KR" sz="2000" b="1" dirty="0"/>
              <a:t>Actualize</a:t>
            </a:r>
            <a:r>
              <a:rPr lang="ko-KR" altLang="en-US" sz="2000" b="1" dirty="0"/>
              <a:t>는 그렇게 얻은 수많은 정보들로 더 유용한 데이터들을 추출하고 사용할 수 있는 차별화 된 검색엔진을 만들고 싶었습니다</a:t>
            </a:r>
            <a:r>
              <a:rPr lang="en-US" altLang="ko-KR" sz="2000" b="1" dirty="0"/>
              <a:t>.</a:t>
            </a:r>
            <a:endParaRPr lang="ko-KR" altLang="en-US" sz="2000" b="1" dirty="0"/>
          </a:p>
          <a:p>
            <a:pPr fontAlgn="base" latinLnBrk="1"/>
            <a:r>
              <a:rPr lang="ko-KR" altLang="en-US" sz="2000" b="1" dirty="0" smtClean="0"/>
              <a:t>저희 팀은 </a:t>
            </a:r>
            <a:r>
              <a:rPr lang="en-US" altLang="ko-KR" sz="2000" b="1" dirty="0" smtClean="0"/>
              <a:t>python </a:t>
            </a:r>
            <a:r>
              <a:rPr lang="en-US" altLang="ko-KR" sz="2000" b="1" dirty="0"/>
              <a:t>web crawling</a:t>
            </a:r>
            <a:r>
              <a:rPr lang="ko-KR" altLang="en-US" sz="2000" b="1" dirty="0"/>
              <a:t>을 통하여 얻은 기사들을 바탕으로 </a:t>
            </a:r>
            <a:r>
              <a:rPr lang="en-US" altLang="ko-KR" sz="2000" b="1" dirty="0"/>
              <a:t>ELK STACK</a:t>
            </a:r>
            <a:r>
              <a:rPr lang="ko-KR" altLang="en-US" sz="2000" b="1" dirty="0"/>
              <a:t>을 사용하여 </a:t>
            </a:r>
            <a:r>
              <a:rPr lang="ko-KR" altLang="en-US" sz="2000" b="1" dirty="0" err="1"/>
              <a:t>시각화분석을</a:t>
            </a:r>
            <a:r>
              <a:rPr lang="ko-KR" altLang="en-US" sz="2000" b="1" dirty="0"/>
              <a:t> 가능하게 </a:t>
            </a:r>
            <a:r>
              <a:rPr lang="ko-KR" altLang="en-US" sz="2000" b="1" dirty="0" smtClean="0"/>
              <a:t>해주는 것이 목표입니다</a:t>
            </a:r>
            <a:r>
              <a:rPr lang="en-US" altLang="ko-KR" sz="2000" b="1" dirty="0" smtClean="0"/>
              <a:t>.</a:t>
            </a:r>
          </a:p>
          <a:p>
            <a:pPr fontAlgn="base" latinLnBrk="1"/>
            <a:r>
              <a:rPr lang="ko-KR" altLang="en-US" sz="2000" b="1" dirty="0" smtClean="0"/>
              <a:t>이제 </a:t>
            </a:r>
            <a:r>
              <a:rPr lang="ko-KR" altLang="en-US" sz="2000" b="1" dirty="0"/>
              <a:t>기사 한편을 보더라도 그와 관련된 포괄적인 주제들과 더 심층적인 데이터들을 함께 보실 수 </a:t>
            </a:r>
            <a:r>
              <a:rPr lang="ko-KR" altLang="en-US" sz="2000" b="1" dirty="0" smtClean="0"/>
              <a:t>있는 검색 엔진을 만드는 것에 목적을 두고 프로젝트를 수행하였습니다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526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과정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pic>
        <p:nvPicPr>
          <p:cNvPr id="4102" name="Picture 6" descr="C:\Users\SOYEON\Desktop\졸프\KakaoTalk_20190425_13031337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93" y="1557714"/>
            <a:ext cx="8821035" cy="373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000776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pic>
        <p:nvPicPr>
          <p:cNvPr id="7" name="Picture 3" descr="C:\Users\SOYEON\Desktop\졸프\KakaoTalk_20190425_12204539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260" y="2921823"/>
            <a:ext cx="7648532" cy="383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기능 소개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15081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pic>
        <p:nvPicPr>
          <p:cNvPr id="5" name="Picture 2" descr="C:\Users\SOYEON\Desktop\졸프\KakaoTalk_20190425_1219014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78" y="1557712"/>
            <a:ext cx="10066064" cy="515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FB5CDCB-B389-4225-A582-E51CA3272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448" y="1013413"/>
            <a:ext cx="4716512" cy="55122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웹 페이지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236B7539-2F49-43D6-B286-175F78AC0E81}"/>
              </a:ext>
            </a:extLst>
          </p:cNvPr>
          <p:cNvCxnSpPr/>
          <p:nvPr/>
        </p:nvCxnSpPr>
        <p:spPr>
          <a:xfrm>
            <a:off x="152919" y="223520"/>
            <a:ext cx="0" cy="1334194"/>
          </a:xfrm>
          <a:prstGeom prst="straightConnector1">
            <a:avLst/>
          </a:prstGeom>
          <a:noFill/>
          <a:ln w="6345" cap="flat">
            <a:solidFill>
              <a:srgbClr val="BFBFBF"/>
            </a:solidFill>
            <a:prstDash val="solid"/>
            <a:miter/>
          </a:ln>
        </p:spPr>
      </p:cxnSp>
      <p:sp>
        <p:nvSpPr>
          <p:cNvPr id="9" name="Rectangle 29">
            <a:extLst>
              <a:ext uri="{FF2B5EF4-FFF2-40B4-BE49-F238E27FC236}">
                <a16:creationId xmlns:a16="http://schemas.microsoft.com/office/drawing/2014/main" xmlns="" id="{45DAAA32-BF8C-4EA1-808A-079796113550}"/>
              </a:ext>
            </a:extLst>
          </p:cNvPr>
          <p:cNvSpPr/>
          <p:nvPr/>
        </p:nvSpPr>
        <p:spPr>
          <a:xfrm>
            <a:off x="139750" y="130908"/>
            <a:ext cx="8150810" cy="92333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5400" b="1" dirty="0" smtClean="0">
                <a:solidFill>
                  <a:schemeClr val="accent4"/>
                </a:solidFill>
                <a:latin typeface="+mj-lt"/>
              </a:rPr>
              <a:t>03 </a:t>
            </a:r>
            <a:r>
              <a:rPr lang="ko-KR" altLang="en-US" sz="5400" b="1" dirty="0" smtClean="0">
                <a:solidFill>
                  <a:schemeClr val="accent4"/>
                </a:solidFill>
                <a:latin typeface="+mj-lt"/>
              </a:rPr>
              <a:t>프로젝트 결과물</a:t>
            </a:r>
            <a:endParaRPr lang="en-GB" sz="5400" b="0" i="0" u="none" strike="noStrike" kern="1200" cap="none" spc="0" baseline="0" dirty="0">
              <a:solidFill>
                <a:schemeClr val="tx1">
                  <a:lumMod val="25000"/>
                  <a:lumOff val="75000"/>
                </a:schemeClr>
              </a:solidFill>
              <a:uFillTx/>
              <a:latin typeface="+mj-lt"/>
            </a:endParaRPr>
          </a:p>
        </p:txBody>
      </p:sp>
      <p:pic>
        <p:nvPicPr>
          <p:cNvPr id="11" name="Picture 3" descr="C:\Users\SOYEON\Desktop\졸프\actualize\웹페이지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447" y="1054238"/>
            <a:ext cx="4723891" cy="253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OYEON\Desktop\졸프\actualize\웹페이지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46" y="3922013"/>
            <a:ext cx="4727092" cy="253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SOYEON\Desktop\졸프\actualize\웹페이지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17" y="1054238"/>
            <a:ext cx="4787900" cy="25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SOYEON\Desktop\졸프\actualize\웹페이지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27" y="3922013"/>
            <a:ext cx="4714290" cy="252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4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LORO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DD2626"/>
      </a:accent1>
      <a:accent2>
        <a:srgbClr val="E19D25"/>
      </a:accent2>
      <a:accent3>
        <a:srgbClr val="328841"/>
      </a:accent3>
      <a:accent4>
        <a:srgbClr val="118AB5"/>
      </a:accent4>
      <a:accent5>
        <a:srgbClr val="8138D6"/>
      </a:accent5>
      <a:accent6>
        <a:srgbClr val="474747"/>
      </a:accent6>
      <a:hlink>
        <a:srgbClr val="0563C1"/>
      </a:hlink>
      <a:folHlink>
        <a:srgbClr val="954F72"/>
      </a:folHlink>
    </a:clrScheme>
    <a:fontScheme name="CLORO">
      <a:majorFont>
        <a:latin typeface="Raleway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320</Words>
  <Application>Microsoft Office PowerPoint</Application>
  <PresentationFormat>사용자 지정</PresentationFormat>
  <Paragraphs>83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Windows 사용자</cp:lastModifiedBy>
  <cp:revision>134</cp:revision>
  <dcterms:created xsi:type="dcterms:W3CDTF">2017-12-10T05:37:53Z</dcterms:created>
  <dcterms:modified xsi:type="dcterms:W3CDTF">2022-01-13T01:32:20Z</dcterms:modified>
</cp:coreProperties>
</file>